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4"/>
  </p:notesMasterIdLst>
  <p:sldIdLst>
    <p:sldId id="256" r:id="rId2"/>
    <p:sldId id="257" r:id="rId3"/>
  </p:sldIdLst>
  <p:sldSz cx="7556500" cy="10693400"/>
  <p:notesSz cx="7315200" cy="96012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Noto Sans" panose="020B0502040504020204" pitchFamily="34" charset="0"/>
      <p:regular r:id="rId9"/>
      <p:bold r:id="rId10"/>
      <p:italic r:id="rId11"/>
      <p:boldItalic r:id="rId12"/>
    </p:embeddedFont>
    <p:embeddedFont>
      <p:font typeface="Trebuchet MS" panose="020B0603020202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>
        <p:scale>
          <a:sx n="92" d="100"/>
          <a:sy n="92" d="100"/>
        </p:scale>
        <p:origin x="1020" y="3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170238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1"/>
            <a:ext cx="3170238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3013" y="1200150"/>
            <a:ext cx="2289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200150"/>
            <a:ext cx="2289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200150"/>
            <a:ext cx="2289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3734282" y="1978579"/>
            <a:ext cx="3509810" cy="201689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5166842" y="3800437"/>
            <a:ext cx="701040" cy="106680"/>
          </a:xfrm>
          <a:custGeom>
            <a:avLst/>
            <a:gdLst/>
            <a:ahLst/>
            <a:cxnLst/>
            <a:rect l="l" t="t" r="r" b="b"/>
            <a:pathLst>
              <a:path w="701039" h="106679" extrusionOk="0">
                <a:moveTo>
                  <a:pt x="700557" y="0"/>
                </a:moveTo>
                <a:lnTo>
                  <a:pt x="0" y="0"/>
                </a:lnTo>
                <a:lnTo>
                  <a:pt x="0" y="106679"/>
                </a:lnTo>
                <a:lnTo>
                  <a:pt x="700557" y="106679"/>
                </a:lnTo>
                <a:lnTo>
                  <a:pt x="700557" y="0"/>
                </a:lnTo>
                <a:close/>
              </a:path>
            </a:pathLst>
          </a:custGeom>
          <a:solidFill>
            <a:srgbClr val="1D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4190999" y="2124037"/>
            <a:ext cx="2606675" cy="1676400"/>
          </a:xfrm>
          <a:custGeom>
            <a:avLst/>
            <a:gdLst/>
            <a:ahLst/>
            <a:cxnLst/>
            <a:rect l="l" t="t" r="r" b="b"/>
            <a:pathLst>
              <a:path w="2606675" h="1676400" extrusionOk="0">
                <a:moveTo>
                  <a:pt x="2606522" y="0"/>
                </a:moveTo>
                <a:lnTo>
                  <a:pt x="0" y="0"/>
                </a:lnTo>
                <a:lnTo>
                  <a:pt x="0" y="1676400"/>
                </a:lnTo>
                <a:lnTo>
                  <a:pt x="2606522" y="1676400"/>
                </a:lnTo>
                <a:lnTo>
                  <a:pt x="26065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4199064" y="2309469"/>
            <a:ext cx="2592793" cy="14889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10557845"/>
            <a:ext cx="7560309" cy="134620"/>
          </a:xfrm>
          <a:custGeom>
            <a:avLst/>
            <a:gdLst/>
            <a:ahLst/>
            <a:cxnLst/>
            <a:rect l="l" t="t" r="r" b="b"/>
            <a:pathLst>
              <a:path w="7560309" h="134620" extrusionOk="0">
                <a:moveTo>
                  <a:pt x="7560005" y="0"/>
                </a:moveTo>
                <a:lnTo>
                  <a:pt x="0" y="0"/>
                </a:lnTo>
                <a:lnTo>
                  <a:pt x="0" y="134157"/>
                </a:lnTo>
                <a:lnTo>
                  <a:pt x="7560005" y="134157"/>
                </a:lnTo>
                <a:lnTo>
                  <a:pt x="7560005" y="0"/>
                </a:lnTo>
                <a:close/>
              </a:path>
            </a:pathLst>
          </a:custGeom>
          <a:solidFill>
            <a:srgbClr val="231F20">
              <a:alpha val="3490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0" y="10573321"/>
            <a:ext cx="7560005" cy="1186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3201936" y="5051501"/>
            <a:ext cx="470065" cy="4679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3386505" y="4930737"/>
            <a:ext cx="4173486" cy="28717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5287581" y="7438542"/>
            <a:ext cx="930275" cy="141605"/>
          </a:xfrm>
          <a:custGeom>
            <a:avLst/>
            <a:gdLst/>
            <a:ahLst/>
            <a:cxnLst/>
            <a:rect l="l" t="t" r="r" b="b"/>
            <a:pathLst>
              <a:path w="930275" h="141604" extrusionOk="0">
                <a:moveTo>
                  <a:pt x="929678" y="0"/>
                </a:moveTo>
                <a:lnTo>
                  <a:pt x="0" y="0"/>
                </a:lnTo>
                <a:lnTo>
                  <a:pt x="0" y="141566"/>
                </a:lnTo>
                <a:lnTo>
                  <a:pt x="929678" y="141566"/>
                </a:lnTo>
                <a:lnTo>
                  <a:pt x="929678" y="0"/>
                </a:lnTo>
                <a:close/>
              </a:path>
            </a:pathLst>
          </a:custGeom>
          <a:solidFill>
            <a:srgbClr val="1D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3992600" y="5213883"/>
            <a:ext cx="3459479" cy="2225040"/>
          </a:xfrm>
          <a:custGeom>
            <a:avLst/>
            <a:gdLst/>
            <a:ahLst/>
            <a:cxnLst/>
            <a:rect l="l" t="t" r="r" b="b"/>
            <a:pathLst>
              <a:path w="3459479" h="2225040" extrusionOk="0">
                <a:moveTo>
                  <a:pt x="3458959" y="0"/>
                </a:moveTo>
                <a:lnTo>
                  <a:pt x="0" y="0"/>
                </a:lnTo>
                <a:lnTo>
                  <a:pt x="0" y="2224658"/>
                </a:lnTo>
                <a:lnTo>
                  <a:pt x="3458959" y="2224658"/>
                </a:lnTo>
                <a:lnTo>
                  <a:pt x="34589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4008602" y="5492089"/>
            <a:ext cx="3441699" cy="19303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419299" y="424116"/>
            <a:ext cx="6724251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419299" y="424116"/>
            <a:ext cx="6724251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419299" y="424116"/>
            <a:ext cx="6724251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9299" y="424116"/>
            <a:ext cx="6724251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sng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57200"/>
            <a:ext cx="7601913" cy="234521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12148" y="1526049"/>
            <a:ext cx="75603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Padrão de Projetos</a:t>
            </a:r>
            <a:endParaRPr sz="13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200614" y="860260"/>
            <a:ext cx="2585022" cy="111645"/>
          </a:xfrm>
          <a:prstGeom prst="rect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25081" y="1083122"/>
            <a:ext cx="756030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0" marR="47205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Visitor</a:t>
            </a:r>
            <a:endParaRPr sz="13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485131" y="115240"/>
            <a:ext cx="52282" cy="2085525"/>
          </a:xfrm>
          <a:prstGeom prst="rect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42129"/>
            <a:ext cx="1512075" cy="55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0" y="10387828"/>
            <a:ext cx="7556500" cy="30557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/>
        </p:nvSpPr>
        <p:spPr>
          <a:xfrm>
            <a:off x="142535" y="10416333"/>
            <a:ext cx="736271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Copyright - Daniel Abella – daniel@daniel-abella.com – www.daniel-abella.com 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2928585" y="133858"/>
            <a:ext cx="2456428" cy="2085524"/>
          </a:xfrm>
          <a:prstGeom prst="rect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8617" y="377608"/>
            <a:ext cx="628871" cy="6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/>
        </p:nvSpPr>
        <p:spPr>
          <a:xfrm>
            <a:off x="3080985" y="164437"/>
            <a:ext cx="2025955" cy="1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Daniel Abella</a:t>
            </a:r>
            <a:endParaRPr sz="11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3780608" y="353435"/>
            <a:ext cx="1589936" cy="73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Profissional PMP, PMI-ACP e CSM, Gerente de Projetos no Virtus &amp; UniFacisa e Professor do Curso de Sistemas de Informação da UniFacisa. Autor dos livros Gestão A3 (Ágil) e Scrum Arretado.</a:t>
            </a:r>
            <a:endParaRPr sz="10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" name="Google Shape;94;p7"/>
          <p:cNvPicPr preferRelativeResize="0"/>
          <p:nvPr/>
        </p:nvPicPr>
        <p:blipFill>
          <a:blip r:embed="rId7"/>
          <a:srcRect/>
          <a:stretch/>
        </p:blipFill>
        <p:spPr>
          <a:xfrm>
            <a:off x="3108617" y="1397605"/>
            <a:ext cx="621456" cy="6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 txBox="1"/>
          <p:nvPr/>
        </p:nvSpPr>
        <p:spPr>
          <a:xfrm>
            <a:off x="3080985" y="1148373"/>
            <a:ext cx="2025955" cy="1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lang="pt-BR" sz="11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jalma Felipe</a:t>
            </a:r>
            <a:endParaRPr sz="11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Google Shape;96;p7"/>
          <p:cNvSpPr txBox="1"/>
          <p:nvPr/>
        </p:nvSpPr>
        <p:spPr>
          <a:xfrm>
            <a:off x="3762876" y="1330474"/>
            <a:ext cx="1589936" cy="62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Graduando do Curso de Sistemas de Informação na </a:t>
            </a:r>
            <a:r>
              <a:rPr lang="pt-BR" sz="7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Unifacisa</a:t>
            </a:r>
            <a:r>
              <a:rPr lang="pt-BR" sz="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Analista de Software com Experiência em Natural </a:t>
            </a:r>
            <a:r>
              <a:rPr lang="pt-BR" sz="7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Programming</a:t>
            </a:r>
            <a:r>
              <a:rPr lang="pt-BR" sz="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7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</a:t>
            </a:r>
            <a:r>
              <a:rPr lang="pt-BR" sz="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e habilidades em </a:t>
            </a:r>
            <a:r>
              <a:rPr lang="pt-BR" sz="7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java</a:t>
            </a:r>
            <a:r>
              <a:rPr lang="pt-BR" sz="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e Javascript.</a:t>
            </a:r>
            <a:endParaRPr sz="11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7" name="Google Shape;97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6274" y="137668"/>
            <a:ext cx="1508942" cy="131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27274" y="226069"/>
            <a:ext cx="1074400" cy="112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 descr="Residência Médica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4449" y="437108"/>
            <a:ext cx="1158060" cy="262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65;p7">
            <a:extLst>
              <a:ext uri="{FF2B5EF4-FFF2-40B4-BE49-F238E27FC236}">
                <a16:creationId xmlns:a16="http://schemas.microsoft.com/office/drawing/2014/main" id="{69CDC475-7CBC-7847-197E-2249028D909F}"/>
              </a:ext>
            </a:extLst>
          </p:cNvPr>
          <p:cNvGrpSpPr/>
          <p:nvPr/>
        </p:nvGrpSpPr>
        <p:grpSpPr>
          <a:xfrm>
            <a:off x="69865" y="2443557"/>
            <a:ext cx="2650782" cy="419158"/>
            <a:chOff x="494594" y="3485311"/>
            <a:chExt cx="2509727" cy="505267"/>
          </a:xfrm>
        </p:grpSpPr>
        <p:sp>
          <p:nvSpPr>
            <p:cNvPr id="5" name="Google Shape;66;p7">
              <a:extLst>
                <a:ext uri="{FF2B5EF4-FFF2-40B4-BE49-F238E27FC236}">
                  <a16:creationId xmlns:a16="http://schemas.microsoft.com/office/drawing/2014/main" id="{9591D7EA-DAB4-0A73-EFBC-D7C7258DED65}"/>
                </a:ext>
              </a:extLst>
            </p:cNvPr>
            <p:cNvSpPr txBox="1"/>
            <p:nvPr/>
          </p:nvSpPr>
          <p:spPr>
            <a:xfrm>
              <a:off x="978366" y="3611800"/>
              <a:ext cx="2025955" cy="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i="0" u="none" strike="noStrike" cap="none" dirty="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Propósito</a:t>
              </a:r>
              <a:endParaRPr sz="13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" name="Google Shape;67;p7">
              <a:extLst>
                <a:ext uri="{FF2B5EF4-FFF2-40B4-BE49-F238E27FC236}">
                  <a16:creationId xmlns:a16="http://schemas.microsoft.com/office/drawing/2014/main" id="{1D871C97-295D-7FCD-FC70-5593EE521232}"/>
                </a:ext>
              </a:extLst>
            </p:cNvPr>
            <p:cNvSpPr txBox="1"/>
            <p:nvPr/>
          </p:nvSpPr>
          <p:spPr>
            <a:xfrm>
              <a:off x="494594" y="3485311"/>
              <a:ext cx="560760" cy="505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b="0" i="0" u="none" strike="noStrike" cap="none" dirty="0">
                  <a:solidFill>
                    <a:srgbClr val="7F7F7F"/>
                  </a:solidFill>
                  <a:latin typeface="Noto Sans"/>
                  <a:ea typeface="Noto Sans"/>
                  <a:cs typeface="Noto Sans"/>
                  <a:sym typeface="Noto Sans"/>
                </a:rPr>
                <a:t>01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7BBD19-315D-292C-B30E-927F24B4FF0E}"/>
              </a:ext>
            </a:extLst>
          </p:cNvPr>
          <p:cNvSpPr txBox="1"/>
          <p:nvPr/>
        </p:nvSpPr>
        <p:spPr>
          <a:xfrm>
            <a:off x="69865" y="3053040"/>
            <a:ext cx="3900054" cy="123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Padrões de Projetos são usados para organizar os códigos de uma aplicação de acordo com o problema ou requisito cujo padrão seja adequado para solucionar determinada demanda, simplificando o código de forma que seu entendimento e manutenção se tornem menos complexos.</a:t>
            </a:r>
            <a:endParaRPr lang="pt-BR" sz="1100" dirty="0"/>
          </a:p>
        </p:txBody>
      </p: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E34801F9-CA3D-C6F2-3ECC-8BFE24E95A9B}"/>
              </a:ext>
            </a:extLst>
          </p:cNvPr>
          <p:cNvGrpSpPr/>
          <p:nvPr/>
        </p:nvGrpSpPr>
        <p:grpSpPr>
          <a:xfrm>
            <a:off x="69865" y="4388493"/>
            <a:ext cx="2509727" cy="505267"/>
            <a:chOff x="494594" y="3485311"/>
            <a:chExt cx="2509727" cy="505267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4CAFC039-105A-5D8B-7E0A-75DFA8E99F9A}"/>
                </a:ext>
              </a:extLst>
            </p:cNvPr>
            <p:cNvSpPr txBox="1"/>
            <p:nvPr/>
          </p:nvSpPr>
          <p:spPr>
            <a:xfrm>
              <a:off x="978366" y="3611800"/>
              <a:ext cx="2025955" cy="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i="0" u="none" strike="noStrike" cap="none" dirty="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Problema</a:t>
              </a:r>
              <a:endParaRPr sz="13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82E7CF5C-A74E-BA43-7E5F-A23EECBCE58F}"/>
                </a:ext>
              </a:extLst>
            </p:cNvPr>
            <p:cNvSpPr txBox="1"/>
            <p:nvPr/>
          </p:nvSpPr>
          <p:spPr>
            <a:xfrm>
              <a:off x="494594" y="3485311"/>
              <a:ext cx="560760" cy="505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b="0" i="0" u="none" strike="noStrike" cap="none" dirty="0">
                  <a:solidFill>
                    <a:srgbClr val="7F7F7F"/>
                  </a:solidFill>
                  <a:latin typeface="Noto Sans"/>
                  <a:ea typeface="Noto Sans"/>
                  <a:cs typeface="Noto Sans"/>
                  <a:sym typeface="Noto Sans"/>
                </a:rPr>
                <a:t>0</a:t>
              </a:r>
              <a:r>
                <a:rPr lang="pt-BR" sz="3200" dirty="0">
                  <a:solidFill>
                    <a:srgbClr val="7F7F7F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  <a:endParaRPr sz="3200" b="0" i="0" u="none" strike="noStrike" cap="none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1" name="Google Shape;91;p7">
            <a:extLst>
              <a:ext uri="{FF2B5EF4-FFF2-40B4-BE49-F238E27FC236}">
                <a16:creationId xmlns:a16="http://schemas.microsoft.com/office/drawing/2014/main" id="{F0054065-AA15-CF63-292F-AA35830976D2}"/>
              </a:ext>
            </a:extLst>
          </p:cNvPr>
          <p:cNvSpPr txBox="1"/>
          <p:nvPr/>
        </p:nvSpPr>
        <p:spPr>
          <a:xfrm>
            <a:off x="185145" y="4992589"/>
            <a:ext cx="3461160" cy="541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sym typeface="Trebuchet MS"/>
              </a:rPr>
              <a:t>Na Orientação a Objetos as classes são organizadas de forma que ocorra uma abstração do mundo real, retirando todo os excessos de informações e redigindo apenas as características realmente relevantes. com isso, agrupar todos os processos relacionados em uma única classe pode ocasionar alguns situações indesejadas.</a:t>
            </a:r>
          </a:p>
          <a:p>
            <a:pPr marL="12065" marR="5080" lvl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</a:pPr>
            <a:endParaRPr lang="pt-BR" sz="1100" dirty="0">
              <a:solidFill>
                <a:srgbClr val="6D6D70"/>
              </a:solidFill>
              <a:latin typeface="Trebuchet MS"/>
              <a:sym typeface="Trebuchet MS"/>
            </a:endParaRPr>
          </a:p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sym typeface="Trebuchet MS"/>
              </a:rPr>
              <a:t>Exemplo 1: a aplicação estará sujeita a apresentar bugs em funcionalidades especificas, pois há a possibilidade de haver manutenções na mesma classe sempre que houver algum processo distinto que esteja relacionado de alguma forma, dispersando a proposta inicial da classe.</a:t>
            </a:r>
          </a:p>
          <a:p>
            <a:pPr marL="12065" marR="5080" lvl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</a:pPr>
            <a:endParaRPr lang="pt-BR" sz="1100" dirty="0">
              <a:solidFill>
                <a:srgbClr val="6D6D70"/>
              </a:solidFill>
              <a:latin typeface="Trebuchet MS"/>
              <a:sym typeface="Trebuchet MS"/>
            </a:endParaRPr>
          </a:p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sym typeface="Trebuchet MS"/>
              </a:rPr>
              <a:t>Exemplo 2:  haverá possibilidade de que a quantidade de código na classe aumente gradativamente a cada manutenção, fazendo com que códigos que deveriam ser acionados apenas em alguns raros momentos fiquem sempre acoplados ao corpo da classe até mesmo vindo a se tornar obsoletos.</a:t>
            </a:r>
          </a:p>
          <a:p>
            <a:pPr marL="12065" marR="5080" lvl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</a:pPr>
            <a:endParaRPr lang="pt-BR" sz="1100" dirty="0">
              <a:solidFill>
                <a:srgbClr val="6D6D70"/>
              </a:solidFill>
              <a:latin typeface="Trebuchet MS"/>
              <a:sym typeface="Trebuchet MS"/>
            </a:endParaRPr>
          </a:p>
          <a:p>
            <a:pPr marL="156210" marR="5080" indent="-144145">
              <a:lnSpc>
                <a:spcPct val="113799"/>
              </a:lnSpc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sym typeface="Trebuchet MS"/>
              </a:rPr>
              <a:t>Suponha que um gerente solicite um relatório sobre os salários de seus funcionários, nessa situação atribuir esse algoritmo a classe de funcionários pode ocasionar os dois problemas citados nos exemplos 1 e 2.</a:t>
            </a:r>
          </a:p>
        </p:txBody>
      </p:sp>
      <p:grpSp>
        <p:nvGrpSpPr>
          <p:cNvPr id="22" name="Google Shape;71;p7">
            <a:extLst>
              <a:ext uri="{FF2B5EF4-FFF2-40B4-BE49-F238E27FC236}">
                <a16:creationId xmlns:a16="http://schemas.microsoft.com/office/drawing/2014/main" id="{922E2135-B560-C16A-7777-48B6E08BB182}"/>
              </a:ext>
            </a:extLst>
          </p:cNvPr>
          <p:cNvGrpSpPr/>
          <p:nvPr/>
        </p:nvGrpSpPr>
        <p:grpSpPr>
          <a:xfrm>
            <a:off x="3969919" y="2409675"/>
            <a:ext cx="2509727" cy="505267"/>
            <a:chOff x="4029911" y="3459240"/>
            <a:chExt cx="2509727" cy="505267"/>
          </a:xfrm>
        </p:grpSpPr>
        <p:sp>
          <p:nvSpPr>
            <p:cNvPr id="23" name="Google Shape;72;p7">
              <a:extLst>
                <a:ext uri="{FF2B5EF4-FFF2-40B4-BE49-F238E27FC236}">
                  <a16:creationId xmlns:a16="http://schemas.microsoft.com/office/drawing/2014/main" id="{9A111EFF-ECE3-E477-53E0-46C57ED644B8}"/>
                </a:ext>
              </a:extLst>
            </p:cNvPr>
            <p:cNvSpPr txBox="1"/>
            <p:nvPr/>
          </p:nvSpPr>
          <p:spPr>
            <a:xfrm>
              <a:off x="4513683" y="3585729"/>
              <a:ext cx="2025955" cy="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i="0" u="none" strike="noStrike" cap="none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Solução</a:t>
              </a:r>
              <a:endParaRPr sz="13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" name="Google Shape;73;p7">
              <a:extLst>
                <a:ext uri="{FF2B5EF4-FFF2-40B4-BE49-F238E27FC236}">
                  <a16:creationId xmlns:a16="http://schemas.microsoft.com/office/drawing/2014/main" id="{1CAB16F9-19C9-2DB4-E3D0-8602434A4A2D}"/>
                </a:ext>
              </a:extLst>
            </p:cNvPr>
            <p:cNvSpPr txBox="1"/>
            <p:nvPr/>
          </p:nvSpPr>
          <p:spPr>
            <a:xfrm>
              <a:off x="4029911" y="3459240"/>
              <a:ext cx="560760" cy="505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b="0" i="0" u="none" strike="noStrike" cap="none" dirty="0">
                  <a:solidFill>
                    <a:srgbClr val="7F7F7F"/>
                  </a:solidFill>
                  <a:latin typeface="Noto Sans"/>
                  <a:ea typeface="Noto Sans"/>
                  <a:cs typeface="Noto Sans"/>
                  <a:sym typeface="Noto Sans"/>
                </a:rPr>
                <a:t>0</a:t>
              </a:r>
              <a:r>
                <a:rPr lang="pt-BR" sz="3200" dirty="0">
                  <a:solidFill>
                    <a:srgbClr val="7F7F7F"/>
                  </a:solidFill>
                  <a:latin typeface="Noto Sans"/>
                  <a:ea typeface="Noto Sans"/>
                  <a:cs typeface="Noto Sans"/>
                  <a:sym typeface="Noto Sans"/>
                </a:rPr>
                <a:t>3</a:t>
              </a:r>
              <a:endParaRPr sz="3200" b="0" i="0" u="none" strike="noStrike" cap="none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5" name="Google Shape;70;p7">
            <a:extLst>
              <a:ext uri="{FF2B5EF4-FFF2-40B4-BE49-F238E27FC236}">
                <a16:creationId xmlns:a16="http://schemas.microsoft.com/office/drawing/2014/main" id="{AA00EBA1-500A-F74F-225B-E383A992105A}"/>
              </a:ext>
            </a:extLst>
          </p:cNvPr>
          <p:cNvSpPr txBox="1"/>
          <p:nvPr/>
        </p:nvSpPr>
        <p:spPr>
          <a:xfrm>
            <a:off x="4130055" y="3131275"/>
            <a:ext cx="3483152" cy="117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Para resolver essas situa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ções, o padrão Visitor pode ser utilizado, definindo uma nova classe que acesse o objeto desejado sem alterar o conteúdo do código previamente escrito.</a:t>
            </a:r>
          </a:p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Dessa forma, os conteúdos de características distintas serão organizados separadamente.</a:t>
            </a:r>
          </a:p>
        </p:txBody>
      </p:sp>
      <p:sp>
        <p:nvSpPr>
          <p:cNvPr id="26" name="Google Shape;99;p7">
            <a:extLst>
              <a:ext uri="{FF2B5EF4-FFF2-40B4-BE49-F238E27FC236}">
                <a16:creationId xmlns:a16="http://schemas.microsoft.com/office/drawing/2014/main" id="{341C9B04-F960-FB95-7274-96B928E1F7B5}"/>
              </a:ext>
            </a:extLst>
          </p:cNvPr>
          <p:cNvSpPr txBox="1"/>
          <p:nvPr/>
        </p:nvSpPr>
        <p:spPr>
          <a:xfrm>
            <a:off x="3969919" y="4905009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3200" b="0" i="0" u="none" strike="noStrike" cap="none" dirty="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7" name="Google Shape;98;p7">
            <a:extLst>
              <a:ext uri="{FF2B5EF4-FFF2-40B4-BE49-F238E27FC236}">
                <a16:creationId xmlns:a16="http://schemas.microsoft.com/office/drawing/2014/main" id="{82E8F055-44DD-2C85-0F6B-FA9154447E99}"/>
              </a:ext>
            </a:extLst>
          </p:cNvPr>
          <p:cNvSpPr txBox="1"/>
          <p:nvPr/>
        </p:nvSpPr>
        <p:spPr>
          <a:xfrm>
            <a:off x="4453690" y="5052524"/>
            <a:ext cx="2025955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Estrutura</a:t>
            </a:r>
            <a:endParaRPr sz="1300" b="0" i="0" u="none" strike="noStrike" cap="none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ED44380B-4825-6221-C699-4FDD7243C4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5474" y="5544712"/>
            <a:ext cx="3369754" cy="21687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8"/>
          <p:cNvGrpSpPr/>
          <p:nvPr/>
        </p:nvGrpSpPr>
        <p:grpSpPr>
          <a:xfrm>
            <a:off x="0" y="10557845"/>
            <a:ext cx="7560309" cy="134620"/>
            <a:chOff x="0" y="10557845"/>
            <a:chExt cx="7560309" cy="134620"/>
          </a:xfrm>
        </p:grpSpPr>
        <p:sp>
          <p:nvSpPr>
            <p:cNvPr id="109" name="Google Shape;109;p8"/>
            <p:cNvSpPr/>
            <p:nvPr/>
          </p:nvSpPr>
          <p:spPr>
            <a:xfrm>
              <a:off x="0" y="10557845"/>
              <a:ext cx="7560309" cy="134620"/>
            </a:xfrm>
            <a:custGeom>
              <a:avLst/>
              <a:gdLst/>
              <a:ahLst/>
              <a:cxnLst/>
              <a:rect l="l" t="t" r="r" b="b"/>
              <a:pathLst>
                <a:path w="7560309" h="134620" extrusionOk="0">
                  <a:moveTo>
                    <a:pt x="7560005" y="0"/>
                  </a:moveTo>
                  <a:lnTo>
                    <a:pt x="0" y="0"/>
                  </a:lnTo>
                  <a:lnTo>
                    <a:pt x="0" y="134157"/>
                  </a:lnTo>
                  <a:lnTo>
                    <a:pt x="7560005" y="134157"/>
                  </a:lnTo>
                  <a:lnTo>
                    <a:pt x="7560005" y="0"/>
                  </a:lnTo>
                  <a:close/>
                </a:path>
              </a:pathLst>
            </a:custGeom>
            <a:solidFill>
              <a:srgbClr val="231F20">
                <a:alpha val="3490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0" y="10573321"/>
              <a:ext cx="7560005" cy="11868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8"/>
          <p:cNvSpPr/>
          <p:nvPr/>
        </p:nvSpPr>
        <p:spPr>
          <a:xfrm>
            <a:off x="451049" y="660603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 h="120000" extrusionOk="0">
                <a:moveTo>
                  <a:pt x="0" y="0"/>
                </a:moveTo>
                <a:lnTo>
                  <a:pt x="764819" y="0"/>
                </a:lnTo>
              </a:path>
            </a:pathLst>
          </a:custGeom>
          <a:noFill/>
          <a:ln w="38100" cap="flat" cmpd="sng">
            <a:solidFill>
              <a:srgbClr val="F794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799856" y="912511"/>
            <a:ext cx="2345739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Código Fonte</a:t>
            </a:r>
            <a:endParaRPr sz="13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316084" y="786022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32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4284841" y="914028"/>
            <a:ext cx="2423142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Aplicabilidade</a:t>
            </a:r>
            <a:endParaRPr sz="1300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3807069" y="760728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3200" dirty="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3920994" y="1414490"/>
            <a:ext cx="3514856" cy="7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O padrão Visitor pode ser aplicado nos casos onde é necessário realizar vários procedimentos em uma hierarquia de classes, em que não é indicado realizar alterações nas mesmas. </a:t>
            </a:r>
            <a:endParaRPr dirty="0"/>
          </a:p>
        </p:txBody>
      </p:sp>
      <p:sp>
        <p:nvSpPr>
          <p:cNvPr id="129" name="Google Shape;129;p8"/>
          <p:cNvSpPr txBox="1"/>
          <p:nvPr/>
        </p:nvSpPr>
        <p:spPr>
          <a:xfrm>
            <a:off x="4319606" y="2496372"/>
            <a:ext cx="2678413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Procedimentos para Aplicação</a:t>
            </a:r>
            <a:endParaRPr sz="1300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3850144" y="2355318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sz="3200" dirty="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4367829" y="3717601"/>
            <a:ext cx="3024028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Criar Interface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dedicada ao método que dará permissão para que a classe receba visitas.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4439477" y="6574476"/>
            <a:ext cx="2678413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Prós e Contras</a:t>
            </a:r>
            <a:endParaRPr sz="1300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3920994" y="6454115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08</a:t>
            </a:r>
            <a:endParaRPr sz="3200" dirty="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4306233" y="8926583"/>
            <a:ext cx="3294379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sym typeface="Trebuchet MS"/>
              </a:rPr>
              <a:t>Dificuldade de implementação do padrão quando a hierarquia tem uma certa complexidade ou muitas operações.</a:t>
            </a:r>
            <a:endParaRPr dirty="0"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4338" y="7274672"/>
            <a:ext cx="298248" cy="30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 txBox="1"/>
          <p:nvPr/>
        </p:nvSpPr>
        <p:spPr>
          <a:xfrm>
            <a:off x="4284841" y="7084884"/>
            <a:ext cx="3294379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sym typeface="Trebuchet MS"/>
              </a:rPr>
              <a:t>Facilidade para adicionar funcionalidades com objetos de classes diferentes sem necessariamente alterar suas classes.</a:t>
            </a:r>
            <a:endParaRPr dirty="0"/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4338" y="8856530"/>
            <a:ext cx="292568" cy="3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42720" y="2935610"/>
            <a:ext cx="489264" cy="55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 txBox="1"/>
          <p:nvPr/>
        </p:nvSpPr>
        <p:spPr>
          <a:xfrm>
            <a:off x="4392773" y="2937875"/>
            <a:ext cx="3024028" cy="39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Criar Interface, inserir métodos que indiquem quais classes serão visitadas.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6195" y="3763149"/>
            <a:ext cx="439131" cy="52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68470" y="4586363"/>
            <a:ext cx="437763" cy="49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5534" y="5372778"/>
            <a:ext cx="437763" cy="52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385773" y="4549168"/>
            <a:ext cx="3024028" cy="39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Implementar o método de concessão de permissão na classe desejada.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4385773" y="5343666"/>
            <a:ext cx="3024028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Finalmente, criar a classe adicionando o algoritmo distinto com acesso ao conteúdo da classe primaria.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C09C089-7621-2406-464F-A794201DD8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97" y="1414490"/>
            <a:ext cx="3656303" cy="1028753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5F7E888-9617-65AA-FA1B-4263D8E751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97" y="5002107"/>
            <a:ext cx="3656304" cy="1013176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DC6687F0-1419-D415-16E0-A131AF55B6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97" y="6493270"/>
            <a:ext cx="3656303" cy="2736991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C7C62E54-7B4C-2967-2CE1-C5015E73FA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95" y="2898083"/>
            <a:ext cx="3694405" cy="1651085"/>
          </a:xfrm>
          <a:prstGeom prst="rect">
            <a:avLst/>
          </a:prstGeom>
        </p:spPr>
      </p:pic>
      <p:sp>
        <p:nvSpPr>
          <p:cNvPr id="11" name="Google Shape;129;p8">
            <a:extLst>
              <a:ext uri="{FF2B5EF4-FFF2-40B4-BE49-F238E27FC236}">
                <a16:creationId xmlns:a16="http://schemas.microsoft.com/office/drawing/2014/main" id="{86B9D26C-7657-C3E2-4DE2-93840BE3166B}"/>
              </a:ext>
            </a:extLst>
          </p:cNvPr>
          <p:cNvSpPr txBox="1"/>
          <p:nvPr/>
        </p:nvSpPr>
        <p:spPr>
          <a:xfrm>
            <a:off x="4319606" y="2497620"/>
            <a:ext cx="2678413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Procedimentos para Aplicação</a:t>
            </a:r>
            <a:endParaRPr sz="1300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130;p8">
            <a:extLst>
              <a:ext uri="{FF2B5EF4-FFF2-40B4-BE49-F238E27FC236}">
                <a16:creationId xmlns:a16="http://schemas.microsoft.com/office/drawing/2014/main" id="{68699DD6-1E2D-3A22-2D46-5D3D1A54B116}"/>
              </a:ext>
            </a:extLst>
          </p:cNvPr>
          <p:cNvSpPr txBox="1"/>
          <p:nvPr/>
        </p:nvSpPr>
        <p:spPr>
          <a:xfrm>
            <a:off x="3850144" y="2356566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sz="3200" dirty="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8" name="Google Shape;144;p8">
            <a:extLst>
              <a:ext uri="{FF2B5EF4-FFF2-40B4-BE49-F238E27FC236}">
                <a16:creationId xmlns:a16="http://schemas.microsoft.com/office/drawing/2014/main" id="{C94D5433-A56B-7B26-E7F0-6D301B3789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42720" y="2936858"/>
            <a:ext cx="489264" cy="5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6;p8">
            <a:extLst>
              <a:ext uri="{FF2B5EF4-FFF2-40B4-BE49-F238E27FC236}">
                <a16:creationId xmlns:a16="http://schemas.microsoft.com/office/drawing/2014/main" id="{829FE329-C22C-14FE-6BFC-71D12768ECF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6195" y="3764397"/>
            <a:ext cx="439131" cy="52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7;p8">
            <a:extLst>
              <a:ext uri="{FF2B5EF4-FFF2-40B4-BE49-F238E27FC236}">
                <a16:creationId xmlns:a16="http://schemas.microsoft.com/office/drawing/2014/main" id="{DB0660F1-E146-B677-5BD5-A6999E04EAD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68470" y="4587611"/>
            <a:ext cx="437763" cy="49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8;p8">
            <a:extLst>
              <a:ext uri="{FF2B5EF4-FFF2-40B4-BE49-F238E27FC236}">
                <a16:creationId xmlns:a16="http://schemas.microsoft.com/office/drawing/2014/main" id="{AE46CBFC-76CC-85B1-31A1-8C41223C96B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5534" y="5374026"/>
            <a:ext cx="437763" cy="52795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9;p8">
            <a:extLst>
              <a:ext uri="{FF2B5EF4-FFF2-40B4-BE49-F238E27FC236}">
                <a16:creationId xmlns:a16="http://schemas.microsoft.com/office/drawing/2014/main" id="{B9057F72-1DF4-1A6F-AA22-6453DD2A6F50}"/>
              </a:ext>
            </a:extLst>
          </p:cNvPr>
          <p:cNvSpPr txBox="1"/>
          <p:nvPr/>
        </p:nvSpPr>
        <p:spPr>
          <a:xfrm>
            <a:off x="4319606" y="2496394"/>
            <a:ext cx="2678413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Procedimentos para Aplicação</a:t>
            </a:r>
            <a:endParaRPr sz="1300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" name="Google Shape;130;p8">
            <a:extLst>
              <a:ext uri="{FF2B5EF4-FFF2-40B4-BE49-F238E27FC236}">
                <a16:creationId xmlns:a16="http://schemas.microsoft.com/office/drawing/2014/main" id="{31FE97C1-EAF4-0BE4-B96D-B77F5245E29F}"/>
              </a:ext>
            </a:extLst>
          </p:cNvPr>
          <p:cNvSpPr txBox="1"/>
          <p:nvPr/>
        </p:nvSpPr>
        <p:spPr>
          <a:xfrm>
            <a:off x="3850144" y="2357736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sz="3200" dirty="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9" name="Google Shape;144;p8">
            <a:extLst>
              <a:ext uri="{FF2B5EF4-FFF2-40B4-BE49-F238E27FC236}">
                <a16:creationId xmlns:a16="http://schemas.microsoft.com/office/drawing/2014/main" id="{49467F3E-C26B-A410-EC74-C747A2D816A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42720" y="2938028"/>
            <a:ext cx="489264" cy="5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46;p8">
            <a:extLst>
              <a:ext uri="{FF2B5EF4-FFF2-40B4-BE49-F238E27FC236}">
                <a16:creationId xmlns:a16="http://schemas.microsoft.com/office/drawing/2014/main" id="{54FB2871-6803-4468-38F2-E68C2A53BB4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6195" y="3765567"/>
            <a:ext cx="439131" cy="52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47;p8">
            <a:extLst>
              <a:ext uri="{FF2B5EF4-FFF2-40B4-BE49-F238E27FC236}">
                <a16:creationId xmlns:a16="http://schemas.microsoft.com/office/drawing/2014/main" id="{7BFC7C19-0256-EF5D-E04F-E5E9A35DDEA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68470" y="4588781"/>
            <a:ext cx="437763" cy="49879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29;p8">
            <a:extLst>
              <a:ext uri="{FF2B5EF4-FFF2-40B4-BE49-F238E27FC236}">
                <a16:creationId xmlns:a16="http://schemas.microsoft.com/office/drawing/2014/main" id="{1ACF10F0-A8B3-BE2C-8EB2-53308797C19D}"/>
              </a:ext>
            </a:extLst>
          </p:cNvPr>
          <p:cNvSpPr txBox="1"/>
          <p:nvPr/>
        </p:nvSpPr>
        <p:spPr>
          <a:xfrm>
            <a:off x="4319606" y="2497564"/>
            <a:ext cx="2678413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Procedimentos para Aplicação</a:t>
            </a:r>
            <a:endParaRPr sz="1300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" name="Google Shape;148;p8">
            <a:extLst>
              <a:ext uri="{FF2B5EF4-FFF2-40B4-BE49-F238E27FC236}">
                <a16:creationId xmlns:a16="http://schemas.microsoft.com/office/drawing/2014/main" id="{3C056392-37CD-45E2-9D37-8A011A6A812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5534" y="5374563"/>
            <a:ext cx="437763" cy="52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39;p8">
            <a:extLst>
              <a:ext uri="{FF2B5EF4-FFF2-40B4-BE49-F238E27FC236}">
                <a16:creationId xmlns:a16="http://schemas.microsoft.com/office/drawing/2014/main" id="{E988DB8C-4E9E-A9D6-9A7E-36633D7A1B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1415" y="7817455"/>
            <a:ext cx="298248" cy="30088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40;p8">
            <a:extLst>
              <a:ext uri="{FF2B5EF4-FFF2-40B4-BE49-F238E27FC236}">
                <a16:creationId xmlns:a16="http://schemas.microsoft.com/office/drawing/2014/main" id="{F46A2CF7-3F77-67E0-25FE-E1BEA26F943A}"/>
              </a:ext>
            </a:extLst>
          </p:cNvPr>
          <p:cNvSpPr txBox="1"/>
          <p:nvPr/>
        </p:nvSpPr>
        <p:spPr>
          <a:xfrm>
            <a:off x="4284841" y="7711257"/>
            <a:ext cx="3294379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Encapsula funcionalidades especificas e divide responsabilidades separando algoritmos de estrutura de dados.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" name="Google Shape;136;p8">
            <a:extLst>
              <a:ext uri="{FF2B5EF4-FFF2-40B4-BE49-F238E27FC236}">
                <a16:creationId xmlns:a16="http://schemas.microsoft.com/office/drawing/2014/main" id="{ABB6ED47-47F8-BBB8-A8D9-6063CE796C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1415" y="8385871"/>
            <a:ext cx="292568" cy="3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43;p8">
            <a:extLst>
              <a:ext uri="{FF2B5EF4-FFF2-40B4-BE49-F238E27FC236}">
                <a16:creationId xmlns:a16="http://schemas.microsoft.com/office/drawing/2014/main" id="{5A0A0CC5-DA1E-D2CB-57AA-2F3464B87D0B}"/>
              </a:ext>
            </a:extLst>
          </p:cNvPr>
          <p:cNvSpPr txBox="1"/>
          <p:nvPr/>
        </p:nvSpPr>
        <p:spPr>
          <a:xfrm>
            <a:off x="4282001" y="8397468"/>
            <a:ext cx="3294379" cy="39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Necessário rever os visitantes a cada vez que uma classe seja removida ou adicionada na hierarquia. 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527</Words>
  <Application>Microsoft Office PowerPoint</Application>
  <PresentationFormat>Personalizar</PresentationFormat>
  <Paragraphs>47</Paragraphs>
  <Slides>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Noto Sans</vt:lpstr>
      <vt:lpstr>Trebuchet MS</vt:lpstr>
      <vt:lpstr>Arial</vt:lpstr>
      <vt:lpstr>Calibri</vt:lpstr>
      <vt:lpstr>Office Theme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Djalma Felipe</cp:lastModifiedBy>
  <cp:revision>6</cp:revision>
  <dcterms:modified xsi:type="dcterms:W3CDTF">2023-09-19T08:52:01Z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2023-09-18T01:30:24Z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e02985ab-c755-4cb9-b4f1-665a81e92d5e</vt:lpwstr>
  </property>
  <property fmtid="{D5CDD505-2E9C-101B-9397-08002B2CF9AE}" pid="7" name="MSIP_Label_defa4170-0d19-0005-0004-bc88714345d2_ActionId">
    <vt:lpwstr>9b012d6d-38de-4163-9dca-7b75f05813f1</vt:lpwstr>
  </property>
  <property fmtid="{D5CDD505-2E9C-101B-9397-08002B2CF9AE}" pid="8" name="MSIP_Label_defa4170-0d19-0005-0004-bc88714345d2_ContentBits">
    <vt:lpwstr>0</vt:lpwstr>
  </property>
</Properties>
</file>